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1" d="100"/>
          <a:sy n="101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730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28625" y="571500"/>
            <a:ext cx="4000500" cy="442912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28625" y="571500"/>
            <a:ext cx="57150" cy="4429125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5" name="Text 2"/>
          <p:cNvSpPr/>
          <p:nvPr/>
        </p:nvSpPr>
        <p:spPr>
          <a:xfrm>
            <a:off x="657225" y="697297"/>
            <a:ext cx="3771900" cy="1508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1º FESTIVAL DA LINGUIÇA DE MATO GROSSO</a:t>
            </a:r>
            <a:endParaRPr lang="en-US" sz="3300" dirty="0"/>
          </a:p>
        </p:txBody>
      </p:sp>
      <p:sp>
        <p:nvSpPr>
          <p:cNvPr id="6" name="Text 3"/>
          <p:cNvSpPr/>
          <p:nvPr/>
        </p:nvSpPr>
        <p:spPr>
          <a:xfrm>
            <a:off x="657225" y="2377473"/>
            <a:ext cx="3771900" cy="8400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500" dirty="0">
                <a:solidFill>
                  <a:srgbClr val="EA580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Uma oportunidade única de visibilidade e conexão com o mercado gastronômico regional</a:t>
            </a:r>
            <a:endParaRPr lang="en-US" sz="15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25" y="3417503"/>
            <a:ext cx="228600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00125" y="3388928"/>
            <a:ext cx="197787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Data:</a:t>
            </a: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27 a 29 de maio de 2027</a:t>
            </a:r>
            <a:endParaRPr lang="en-US" sz="10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25" y="3846128"/>
            <a:ext cx="20142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2945" y="3703253"/>
            <a:ext cx="34561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Local:</a:t>
            </a: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Parque de Exposições - Sindicato Rural de Cuiabá/MT</a:t>
            </a:r>
            <a:endParaRPr lang="en-US" sz="1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5" y="4274753"/>
            <a:ext cx="228600" cy="1714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000125" y="4246178"/>
            <a:ext cx="228700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Curadoria:</a:t>
            </a: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Pantanal Cozinha Brasil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225" y="4589078"/>
            <a:ext cx="228600" cy="17145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00125" y="4560503"/>
            <a:ext cx="28637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Parceiros:</a:t>
            </a: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ABRASEL-MT, ACRISMAT, SEAF</a:t>
            </a:r>
            <a:endParaRPr lang="en-US" sz="1000" dirty="0"/>
          </a:p>
        </p:txBody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0" y="928688"/>
            <a:ext cx="3714750" cy="3714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428625"/>
            <a:ext cx="8001000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UM MERCADO DE 650 MIL PESSOAS + TURISMO REGIONAL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571500" y="1480096"/>
            <a:ext cx="3914775" cy="366340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571500" y="1480096"/>
            <a:ext cx="57150" cy="3663404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6" name="Text 3"/>
          <p:cNvSpPr/>
          <p:nvPr/>
        </p:nvSpPr>
        <p:spPr>
          <a:xfrm>
            <a:off x="800100" y="1565821"/>
            <a:ext cx="172878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33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R$ 39,1 Bi</a:t>
            </a:r>
            <a:endParaRPr lang="en-US" sz="3300" dirty="0"/>
          </a:p>
        </p:txBody>
      </p:sp>
      <p:sp>
        <p:nvSpPr>
          <p:cNvPr id="7" name="Text 4"/>
          <p:cNvSpPr/>
          <p:nvPr/>
        </p:nvSpPr>
        <p:spPr>
          <a:xfrm>
            <a:off x="800100" y="2537371"/>
            <a:ext cx="1728788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PIB de Cuiabá (14,30% do Estado)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800100" y="2958852"/>
            <a:ext cx="1728788" cy="1071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Mato Grosso lidera em produção de alimentos e agroindústria; a capital concentra o maior mercado.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2757488" y="1565821"/>
            <a:ext cx="1728788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Público-Alvo Esperado: Milhares</a:t>
            </a:r>
            <a:endParaRPr lang="en-US" sz="1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8" y="2244477"/>
            <a:ext cx="114300" cy="1143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957513" y="2001589"/>
            <a:ext cx="1528763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Famílias urbanas em busca de lazer e gastronomia</a:t>
            </a:r>
            <a:endParaRPr lang="en-US" sz="10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8" y="2873127"/>
            <a:ext cx="114300" cy="1143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957513" y="2630239"/>
            <a:ext cx="1528763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Produtores rurais e profissionais do agronegócio</a:t>
            </a:r>
            <a:endParaRPr lang="en-US" sz="10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8" y="3401764"/>
            <a:ext cx="114300" cy="1143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957513" y="3258889"/>
            <a:ext cx="15287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Turistas regionais no feriado prolongado</a:t>
            </a:r>
            <a:endParaRPr lang="en-US" sz="10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488" y="3830389"/>
            <a:ext cx="114300" cy="1143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2957513" y="3687514"/>
            <a:ext cx="1528763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Profissionais do setor de bares e restaurantes</a:t>
            </a:r>
            <a:endParaRPr lang="en-US" sz="1050" dirty="0"/>
          </a:p>
        </p:txBody>
      </p:sp>
      <p:sp>
        <p:nvSpPr>
          <p:cNvPr id="18" name="Shape 11"/>
          <p:cNvSpPr/>
          <p:nvPr/>
        </p:nvSpPr>
        <p:spPr>
          <a:xfrm>
            <a:off x="800100" y="4201864"/>
            <a:ext cx="3686175" cy="725091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9" name="Text 12"/>
          <p:cNvSpPr/>
          <p:nvPr/>
        </p:nvSpPr>
        <p:spPr>
          <a:xfrm>
            <a:off x="842963" y="4244727"/>
            <a:ext cx="3600450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OPORTUNIDADE ÚNICA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842963" y="4484043"/>
            <a:ext cx="3600450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Visibilidade para marcas de alimentos, bebidas e varejo em evento regional.</a:t>
            </a:r>
            <a:endParaRPr lang="en-US" sz="1050" dirty="0"/>
          </a:p>
        </p:txBody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7725" y="1480096"/>
            <a:ext cx="3914775" cy="228600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4657725" y="3851821"/>
            <a:ext cx="3914775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64748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Eventos similares atraem multidões (Ex: Bragança Paulista - 70 mil pessoas)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8286750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EXPERIÊNCIA COMPLETA: GASTRONOMIA, CULTURA E NEGÓCIOS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428625" y="1451521"/>
            <a:ext cx="6179344" cy="363482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28625" y="1451521"/>
            <a:ext cx="57150" cy="3634829"/>
          </a:xfrm>
          <a:prstGeom prst="rect">
            <a:avLst/>
          </a:prstGeom>
          <a:solidFill>
            <a:srgbClr val="EA580C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594396"/>
            <a:ext cx="256784" cy="20002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2584" y="1565821"/>
            <a:ext cx="257571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Praça de Alimentação Gourmet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942584" y="1772989"/>
            <a:ext cx="2575713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15-20 estações com a linguiça como protagonista.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1172" y="1594396"/>
            <a:ext cx="250031" cy="20002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25503" y="1565821"/>
            <a:ext cx="2582466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Carreta da Linguiça Cuiabana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4025503" y="1772989"/>
            <a:ext cx="2582466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Atração visual e gastronômica icônica e instagramável.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304417"/>
            <a:ext cx="253938" cy="20002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39738" y="2275842"/>
            <a:ext cx="2578559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Arena La Braza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939738" y="2483011"/>
            <a:ext cx="2578559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Masterclasses e demonstrações culinárias ao vivo.</a:t>
            </a:r>
            <a:endParaRPr lang="en-US" sz="9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61172" y="2304417"/>
            <a:ext cx="250031" cy="20002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4025503" y="2275842"/>
            <a:ext cx="2582466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Exposição Agro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4025503" y="2483011"/>
            <a:ext cx="2582466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Máquinas e implementos (FAMATO/Sindicato Rural).</a:t>
            </a:r>
            <a:endParaRPr lang="en-US" sz="9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014439"/>
            <a:ext cx="255054" cy="200025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940854" y="2985864"/>
            <a:ext cx="257744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Complexo de Shows</a:t>
            </a:r>
            <a:endParaRPr lang="en-US" sz="1100" dirty="0"/>
          </a:p>
        </p:txBody>
      </p:sp>
      <p:sp>
        <p:nvSpPr>
          <p:cNvPr id="20" name="Text 12"/>
          <p:cNvSpPr/>
          <p:nvPr/>
        </p:nvSpPr>
        <p:spPr>
          <a:xfrm>
            <a:off x="940854" y="3193033"/>
            <a:ext cx="2577443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Palco principal com programação cultural regional.</a:t>
            </a:r>
            <a:endParaRPr lang="en-US" sz="95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61172" y="3014439"/>
            <a:ext cx="218219" cy="200025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3993691" y="2985864"/>
            <a:ext cx="2614278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Praça SEAF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3993691" y="3193033"/>
            <a:ext cx="2614278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Pequenos produtores rurais (temperos, queijos, embutidos).</a:t>
            </a:r>
            <a:endParaRPr lang="en-US" sz="95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724461"/>
            <a:ext cx="277546" cy="200025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963346" y="3695886"/>
            <a:ext cx="2554951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Área Kids e Família</a:t>
            </a:r>
            <a:endParaRPr lang="en-US" sz="1100" dirty="0"/>
          </a:p>
        </p:txBody>
      </p:sp>
      <p:sp>
        <p:nvSpPr>
          <p:cNvPr id="26" name="Text 16"/>
          <p:cNvSpPr/>
          <p:nvPr/>
        </p:nvSpPr>
        <p:spPr>
          <a:xfrm>
            <a:off x="963346" y="3903055"/>
            <a:ext cx="2554951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Brinquedos, oficinas lúdicas e entretenimento.</a:t>
            </a:r>
            <a:endParaRPr lang="en-US" sz="950" dirty="0"/>
          </a:p>
        </p:txBody>
      </p:sp>
      <p:pic>
        <p:nvPicPr>
          <p:cNvPr id="2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61172" y="3724461"/>
            <a:ext cx="252208" cy="200025"/>
          </a:xfrm>
          <a:prstGeom prst="rect">
            <a:avLst/>
          </a:prstGeom>
        </p:spPr>
      </p:pic>
      <p:sp>
        <p:nvSpPr>
          <p:cNvPr id="28" name="Text 17"/>
          <p:cNvSpPr/>
          <p:nvPr/>
        </p:nvSpPr>
        <p:spPr>
          <a:xfrm>
            <a:off x="4027680" y="3695886"/>
            <a:ext cx="2580289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Zona Pet Friendly</a:t>
            </a:r>
            <a:endParaRPr lang="en-US" sz="1100" dirty="0"/>
          </a:p>
        </p:txBody>
      </p:sp>
      <p:sp>
        <p:nvSpPr>
          <p:cNvPr id="29" name="Text 18"/>
          <p:cNvSpPr/>
          <p:nvPr/>
        </p:nvSpPr>
        <p:spPr>
          <a:xfrm>
            <a:off x="4027680" y="3903055"/>
            <a:ext cx="2580289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Espaço com bebedouros e descanso para animais.</a:t>
            </a:r>
            <a:endParaRPr lang="en-US" sz="950" dirty="0"/>
          </a:p>
        </p:txBody>
      </p:sp>
      <p:pic>
        <p:nvPicPr>
          <p:cNvPr id="30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50844" y="1451521"/>
            <a:ext cx="1964531" cy="3429000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6750844" y="4937671"/>
            <a:ext cx="1964531" cy="1321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buNone/>
            </a:pPr>
            <a:r>
              <a:rPr lang="en-US" sz="850" i="1" dirty="0">
                <a:solidFill>
                  <a:srgbClr val="64748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Gastronomia em destaque absoluto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8286750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COTAS ESTRATÉGICAS COM RETORNO GARANTIDO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428625" y="1394371"/>
            <a:ext cx="6193631" cy="3663404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28625" y="1394371"/>
            <a:ext cx="57150" cy="3663404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6" name="Text 3"/>
          <p:cNvSpPr/>
          <p:nvPr/>
        </p:nvSpPr>
        <p:spPr>
          <a:xfrm>
            <a:off x="542925" y="1451521"/>
            <a:ext cx="2996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R$ 60 MIL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542925" y="1822996"/>
            <a:ext cx="2996803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DIAMANTE / MASTER</a:t>
            </a:r>
            <a:endParaRPr lang="en-US" sz="12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2090886"/>
            <a:ext cx="100013" cy="10001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00088" y="2062311"/>
            <a:ext cx="2065604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Naming rights de espaços principais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2259434"/>
            <a:ext cx="100013" cy="10001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00088" y="2230859"/>
            <a:ext cx="1565430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Exclusividade no segmento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2427982"/>
            <a:ext cx="100013" cy="10001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00088" y="2399407"/>
            <a:ext cx="1336439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Estande premium 30m²</a:t>
            </a:r>
            <a:endParaRPr lang="en-US" sz="9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2596530"/>
            <a:ext cx="100013" cy="100013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00088" y="2567955"/>
            <a:ext cx="1751000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Menção em todos os materiais</a:t>
            </a:r>
            <a:endParaRPr lang="en-US" sz="950" dirty="0"/>
          </a:p>
        </p:txBody>
      </p:sp>
      <p:sp>
        <p:nvSpPr>
          <p:cNvPr id="16" name="Text 9"/>
          <p:cNvSpPr/>
          <p:nvPr/>
        </p:nvSpPr>
        <p:spPr>
          <a:xfrm>
            <a:off x="3625453" y="1451521"/>
            <a:ext cx="2996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R$ 35 MIL</a:t>
            </a:r>
            <a:endParaRPr lang="en-US" sz="2450" dirty="0"/>
          </a:p>
        </p:txBody>
      </p:sp>
      <p:sp>
        <p:nvSpPr>
          <p:cNvPr id="17" name="Text 10"/>
          <p:cNvSpPr/>
          <p:nvPr/>
        </p:nvSpPr>
        <p:spPr>
          <a:xfrm>
            <a:off x="3625453" y="1822996"/>
            <a:ext cx="2996803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OURO</a:t>
            </a:r>
            <a:endParaRPr lang="en-US" sz="12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453" y="2090886"/>
            <a:ext cx="100013" cy="100013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3782616" y="2062311"/>
            <a:ext cx="1936849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Logomarca em todos os materiais</a:t>
            </a:r>
            <a:endParaRPr lang="en-US" sz="95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453" y="2259434"/>
            <a:ext cx="100013" cy="100013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3782616" y="2230859"/>
            <a:ext cx="1929985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Menção do locutor durante shows</a:t>
            </a:r>
            <a:endParaRPr lang="en-US" sz="950" dirty="0"/>
          </a:p>
        </p:txBody>
      </p:sp>
      <p:pic>
        <p:nvPicPr>
          <p:cNvPr id="22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5453" y="2427982"/>
            <a:ext cx="100013" cy="100013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3782616" y="2399407"/>
            <a:ext cx="800546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Estande 15m²</a:t>
            </a:r>
            <a:endParaRPr lang="en-US" sz="950" dirty="0"/>
          </a:p>
        </p:txBody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453" y="2596530"/>
            <a:ext cx="100013" cy="100013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3782616" y="2567955"/>
            <a:ext cx="1543776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Presença em redes sociais</a:t>
            </a:r>
            <a:endParaRPr lang="en-US" sz="950" dirty="0"/>
          </a:p>
        </p:txBody>
      </p:sp>
      <p:sp>
        <p:nvSpPr>
          <p:cNvPr id="26" name="Text 15"/>
          <p:cNvSpPr/>
          <p:nvPr/>
        </p:nvSpPr>
        <p:spPr>
          <a:xfrm>
            <a:off x="542925" y="2822228"/>
            <a:ext cx="2996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R$ 15 MIL</a:t>
            </a:r>
            <a:endParaRPr lang="en-US" sz="2450" dirty="0"/>
          </a:p>
        </p:txBody>
      </p:sp>
      <p:sp>
        <p:nvSpPr>
          <p:cNvPr id="27" name="Text 16"/>
          <p:cNvSpPr/>
          <p:nvPr/>
        </p:nvSpPr>
        <p:spPr>
          <a:xfrm>
            <a:off x="542925" y="3193703"/>
            <a:ext cx="2996803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PRATA</a:t>
            </a:r>
            <a:endParaRPr lang="en-US" sz="1200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3461593"/>
            <a:ext cx="100013" cy="100013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700088" y="3433018"/>
            <a:ext cx="1701161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Logomarca em áreas de fluxo</a:t>
            </a:r>
            <a:endParaRPr lang="en-US" sz="950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5" y="3630141"/>
            <a:ext cx="100013" cy="100013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700088" y="3601566"/>
            <a:ext cx="1550975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Destaque em redes sociais</a:t>
            </a:r>
            <a:endParaRPr lang="en-US" sz="950" dirty="0"/>
          </a:p>
        </p:txBody>
      </p:sp>
      <p:pic>
        <p:nvPicPr>
          <p:cNvPr id="3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3798689"/>
            <a:ext cx="100013" cy="100013"/>
          </a:xfrm>
          <a:prstGeom prst="rect">
            <a:avLst/>
          </a:prstGeom>
        </p:spPr>
      </p:pic>
      <p:sp>
        <p:nvSpPr>
          <p:cNvPr id="33" name="Text 19"/>
          <p:cNvSpPr/>
          <p:nvPr/>
        </p:nvSpPr>
        <p:spPr>
          <a:xfrm>
            <a:off x="700088" y="3770114"/>
            <a:ext cx="1208243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Painel de apoiadores</a:t>
            </a:r>
            <a:endParaRPr lang="en-US" sz="950" dirty="0"/>
          </a:p>
        </p:txBody>
      </p:sp>
      <p:sp>
        <p:nvSpPr>
          <p:cNvPr id="34" name="Text 20"/>
          <p:cNvSpPr/>
          <p:nvPr/>
        </p:nvSpPr>
        <p:spPr>
          <a:xfrm>
            <a:off x="3625453" y="2822228"/>
            <a:ext cx="299680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R$ 5 MIL</a:t>
            </a:r>
            <a:endParaRPr lang="en-US" sz="2450" dirty="0"/>
          </a:p>
        </p:txBody>
      </p:sp>
      <p:sp>
        <p:nvSpPr>
          <p:cNvPr id="35" name="Text 21"/>
          <p:cNvSpPr/>
          <p:nvPr/>
        </p:nvSpPr>
        <p:spPr>
          <a:xfrm>
            <a:off x="3625453" y="3193703"/>
            <a:ext cx="2996803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BRONZE</a:t>
            </a:r>
            <a:endParaRPr lang="en-US" sz="1200" dirty="0"/>
          </a:p>
        </p:txBody>
      </p:sp>
      <p:pic>
        <p:nvPicPr>
          <p:cNvPr id="36" name="Image 1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453" y="3461593"/>
            <a:ext cx="100013" cy="100013"/>
          </a:xfrm>
          <a:prstGeom prst="rect">
            <a:avLst/>
          </a:prstGeom>
        </p:spPr>
      </p:pic>
      <p:sp>
        <p:nvSpPr>
          <p:cNvPr id="37" name="Text 22"/>
          <p:cNvSpPr/>
          <p:nvPr/>
        </p:nvSpPr>
        <p:spPr>
          <a:xfrm>
            <a:off x="3782616" y="3433018"/>
            <a:ext cx="1208243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Painel de apoiadores</a:t>
            </a:r>
            <a:endParaRPr lang="en-US" sz="950" dirty="0"/>
          </a:p>
        </p:txBody>
      </p:sp>
      <p:pic>
        <p:nvPicPr>
          <p:cNvPr id="38" name="Image 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25453" y="3630141"/>
            <a:ext cx="100013" cy="100013"/>
          </a:xfrm>
          <a:prstGeom prst="rect">
            <a:avLst/>
          </a:prstGeom>
        </p:spPr>
      </p:pic>
      <p:sp>
        <p:nvSpPr>
          <p:cNvPr id="39" name="Text 23"/>
          <p:cNvSpPr/>
          <p:nvPr/>
        </p:nvSpPr>
        <p:spPr>
          <a:xfrm>
            <a:off x="3782616" y="3601566"/>
            <a:ext cx="1636700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Divulgação em redes sociais</a:t>
            </a:r>
            <a:endParaRPr lang="en-US" sz="950" dirty="0"/>
          </a:p>
        </p:txBody>
      </p:sp>
      <p:sp>
        <p:nvSpPr>
          <p:cNvPr id="40" name="Text 24"/>
          <p:cNvSpPr/>
          <p:nvPr/>
        </p:nvSpPr>
        <p:spPr>
          <a:xfrm>
            <a:off x="542925" y="4024387"/>
            <a:ext cx="607933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80000"/>
              </a:lnSpc>
              <a:buNone/>
            </a:pPr>
            <a:r>
              <a:rPr lang="en-US" sz="245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R$ 3 MIL / DIA</a:t>
            </a:r>
            <a:endParaRPr lang="en-US" sz="2450" dirty="0"/>
          </a:p>
        </p:txBody>
      </p:sp>
      <p:sp>
        <p:nvSpPr>
          <p:cNvPr id="41" name="Text 25"/>
          <p:cNvSpPr/>
          <p:nvPr/>
        </p:nvSpPr>
        <p:spPr>
          <a:xfrm>
            <a:off x="542925" y="4395862"/>
            <a:ext cx="6079331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CAMAROTES EMPRESARIAIS</a:t>
            </a:r>
            <a:endParaRPr lang="en-US" sz="1200" dirty="0"/>
          </a:p>
        </p:txBody>
      </p:sp>
      <p:pic>
        <p:nvPicPr>
          <p:cNvPr id="42" name="Image 1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4663753"/>
            <a:ext cx="100013" cy="100013"/>
          </a:xfrm>
          <a:prstGeom prst="rect">
            <a:avLst/>
          </a:prstGeom>
        </p:spPr>
      </p:pic>
      <p:sp>
        <p:nvSpPr>
          <p:cNvPr id="43" name="Text 26"/>
          <p:cNvSpPr/>
          <p:nvPr/>
        </p:nvSpPr>
        <p:spPr>
          <a:xfrm>
            <a:off x="700088" y="4635178"/>
            <a:ext cx="3652410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Espaço exclusivo para relacionamento corporativo (10 pessoas)</a:t>
            </a:r>
            <a:endParaRPr lang="en-US" sz="950" dirty="0"/>
          </a:p>
        </p:txBody>
      </p:sp>
      <p:pic>
        <p:nvPicPr>
          <p:cNvPr id="44" name="Image 1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4832300"/>
            <a:ext cx="100013" cy="100013"/>
          </a:xfrm>
          <a:prstGeom prst="rect">
            <a:avLst/>
          </a:prstGeom>
        </p:spPr>
      </p:pic>
      <p:sp>
        <p:nvSpPr>
          <p:cNvPr id="45" name="Text 27"/>
          <p:cNvSpPr/>
          <p:nvPr/>
        </p:nvSpPr>
        <p:spPr>
          <a:xfrm>
            <a:off x="700088" y="4803725"/>
            <a:ext cx="3881233" cy="1542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Ideal para atender clientes e parceiros com conforto e exclusividade</a:t>
            </a:r>
            <a:endParaRPr lang="en-US" sz="950" dirty="0"/>
          </a:p>
        </p:txBody>
      </p:sp>
      <p:pic>
        <p:nvPicPr>
          <p:cNvPr id="46" name="Image 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7981" y="1394371"/>
            <a:ext cx="2007394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8286750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FORÇA DE MERCADO: PARCEIROS QUE GARANTEM SUCESSO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428625" y="1422946"/>
            <a:ext cx="6186488" cy="363482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28625" y="1422946"/>
            <a:ext cx="57150" cy="3634829"/>
          </a:xfrm>
          <a:prstGeom prst="rect">
            <a:avLst/>
          </a:prstGeom>
          <a:solidFill>
            <a:srgbClr val="EA580C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537246"/>
            <a:ext cx="196174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3399" y="1508671"/>
            <a:ext cx="2697045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Pantanal Cozinha Brasil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853399" y="1715839"/>
            <a:ext cx="2697045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Maior empresa de eventos gastronômicos de MT desde 2016.</a:t>
            </a:r>
            <a:endParaRPr lang="en-US" sz="9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169" y="1537246"/>
            <a:ext cx="19902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920914" y="1508671"/>
            <a:ext cx="2694198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ABRASEL-MT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3920914" y="1715839"/>
            <a:ext cx="2694198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Associação de Bares e Restaurantes - credibilidade no setor.</a:t>
            </a:r>
            <a:endParaRPr lang="en-US" sz="9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190117"/>
            <a:ext cx="192881" cy="17145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50106" y="2161542"/>
            <a:ext cx="2700338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ACRISMAT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850106" y="2368711"/>
            <a:ext cx="2700338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Associação dos Criadores de Suínos - autoridade entre produtores.</a:t>
            </a:r>
            <a:endParaRPr lang="en-US" sz="9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6169" y="2190117"/>
            <a:ext cx="183952" cy="17145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905845" y="2161542"/>
            <a:ext cx="2709267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SEAF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3905845" y="2368711"/>
            <a:ext cx="2709267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Secretaria Estadual da Agricultura Familiar - apoio governamental.</a:t>
            </a:r>
            <a:endParaRPr lang="en-US" sz="9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842989"/>
            <a:ext cx="257175" cy="17145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914400" y="2814414"/>
            <a:ext cx="2501819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La Braza Linguiças Artesanais</a:t>
            </a:r>
            <a:endParaRPr lang="en-US" sz="1100" dirty="0"/>
          </a:p>
        </p:txBody>
      </p:sp>
      <p:sp>
        <p:nvSpPr>
          <p:cNvPr id="20" name="Text 12"/>
          <p:cNvSpPr/>
          <p:nvPr/>
        </p:nvSpPr>
        <p:spPr>
          <a:xfrm>
            <a:off x="914400" y="3021583"/>
            <a:ext cx="2501819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Marca reconhecida, idealizadora do projeto.</a:t>
            </a:r>
            <a:endParaRPr lang="en-US" sz="95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36169" y="2842989"/>
            <a:ext cx="257175" cy="17145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3979069" y="2814414"/>
            <a:ext cx="194745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Sindicato Rural de Cuiabá</a:t>
            </a:r>
            <a:endParaRPr lang="en-US" sz="1100" dirty="0"/>
          </a:p>
        </p:txBody>
      </p:sp>
      <p:sp>
        <p:nvSpPr>
          <p:cNvPr id="23" name="Text 14"/>
          <p:cNvSpPr/>
          <p:nvPr/>
        </p:nvSpPr>
        <p:spPr>
          <a:xfrm>
            <a:off x="3979069" y="3021583"/>
            <a:ext cx="1947453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Anfitrião, infraestrutura garantida.</a:t>
            </a:r>
            <a:endParaRPr lang="en-US" sz="95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315872"/>
            <a:ext cx="171450" cy="17145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828675" y="3287297"/>
            <a:ext cx="2721769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Arquiteton</a:t>
            </a:r>
            <a:endParaRPr lang="en-US" sz="1100" dirty="0"/>
          </a:p>
        </p:txBody>
      </p:sp>
      <p:sp>
        <p:nvSpPr>
          <p:cNvPr id="26" name="Text 16"/>
          <p:cNvSpPr/>
          <p:nvPr/>
        </p:nvSpPr>
        <p:spPr>
          <a:xfrm>
            <a:off x="828675" y="3494466"/>
            <a:ext cx="2721769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Expertise em projetos arquitetônicos e segurança (Jaqueline Rachid Jaud).</a:t>
            </a:r>
            <a:endParaRPr lang="en-US" sz="950" dirty="0"/>
          </a:p>
        </p:txBody>
      </p:sp>
      <p:sp>
        <p:nvSpPr>
          <p:cNvPr id="27" name="Shape 17"/>
          <p:cNvSpPr/>
          <p:nvPr/>
        </p:nvSpPr>
        <p:spPr>
          <a:xfrm>
            <a:off x="6729413" y="1422946"/>
            <a:ext cx="1985963" cy="3634829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8" name="Text 18"/>
          <p:cNvSpPr/>
          <p:nvPr/>
        </p:nvSpPr>
        <p:spPr>
          <a:xfrm>
            <a:off x="6872288" y="1565821"/>
            <a:ext cx="1700213" cy="464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500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BENCHMARKING COMPROVADO</a:t>
            </a:r>
            <a:endParaRPr lang="en-US" sz="1500" dirty="0"/>
          </a:p>
        </p:txBody>
      </p:sp>
      <p:sp>
        <p:nvSpPr>
          <p:cNvPr id="29" name="Text 19"/>
          <p:cNvSpPr/>
          <p:nvPr/>
        </p:nvSpPr>
        <p:spPr>
          <a:xfrm>
            <a:off x="6872288" y="2115889"/>
            <a:ext cx="1700213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Bragança Paulista/SP</a:t>
            </a:r>
            <a:endParaRPr lang="en-US" sz="1000" dirty="0"/>
          </a:p>
        </p:txBody>
      </p:sp>
      <p:sp>
        <p:nvSpPr>
          <p:cNvPr id="30" name="Text 20"/>
          <p:cNvSpPr/>
          <p:nvPr/>
        </p:nvSpPr>
        <p:spPr>
          <a:xfrm>
            <a:off x="6872288" y="2305199"/>
            <a:ext cx="1700213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50" dirty="0">
                <a:solidFill>
                  <a:srgbClr val="CBD5E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13ª edição, 70 mil visitantes. Evento consolidado no calendário nacional.</a:t>
            </a:r>
            <a:endParaRPr lang="en-US" sz="850" dirty="0"/>
          </a:p>
        </p:txBody>
      </p:sp>
      <p:sp>
        <p:nvSpPr>
          <p:cNvPr id="31" name="Text 21"/>
          <p:cNvSpPr/>
          <p:nvPr/>
        </p:nvSpPr>
        <p:spPr>
          <a:xfrm>
            <a:off x="6872288" y="2870950"/>
            <a:ext cx="1700213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Maracajú/MS</a:t>
            </a:r>
            <a:endParaRPr lang="en-US" sz="1000" dirty="0"/>
          </a:p>
        </p:txBody>
      </p:sp>
      <p:sp>
        <p:nvSpPr>
          <p:cNvPr id="32" name="Text 22"/>
          <p:cNvSpPr/>
          <p:nvPr/>
        </p:nvSpPr>
        <p:spPr>
          <a:xfrm>
            <a:off x="6872288" y="3060260"/>
            <a:ext cx="1700213" cy="4800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850" dirty="0">
                <a:solidFill>
                  <a:srgbClr val="CBD5E1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30ª edição, tradição consolidada. Milhares de visitantes e shows nacionais.</a:t>
            </a:r>
            <a:endParaRPr lang="en-US" sz="850" dirty="0"/>
          </a:p>
        </p:txBody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2288" y="4057650"/>
            <a:ext cx="1700213" cy="8572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8625" y="428625"/>
            <a:ext cx="8286750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2850" b="1" dirty="0">
                <a:solidFill>
                  <a:srgbClr val="0F172A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SEJA PARTE DA HISTÓRIA: CRONOGRAMA E PRÓXIMAS ETAPAS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507206" y="1537246"/>
            <a:ext cx="28575" cy="2923022"/>
          </a:xfrm>
          <a:prstGeom prst="rect">
            <a:avLst/>
          </a:prstGeom>
          <a:solidFill>
            <a:srgbClr val="CBD5E1"/>
          </a:solidFill>
          <a:ln/>
        </p:spPr>
      </p:sp>
      <p:sp>
        <p:nvSpPr>
          <p:cNvPr id="5" name="Shape 2"/>
          <p:cNvSpPr/>
          <p:nvPr/>
        </p:nvSpPr>
        <p:spPr>
          <a:xfrm>
            <a:off x="428625" y="1580108"/>
            <a:ext cx="157163" cy="157163"/>
          </a:xfrm>
          <a:prstGeom prst="ellipse">
            <a:avLst/>
          </a:prstGeom>
          <a:solidFill>
            <a:srgbClr val="EA580C"/>
          </a:solidFill>
          <a:ln w="18288">
            <a:solidFill>
              <a:srgbClr val="E2E8F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7225" y="1537246"/>
            <a:ext cx="1721644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JUL - OUT / 2026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57225" y="1762274"/>
            <a:ext cx="1721644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Fase de Planejamento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57225" y="1969443"/>
            <a:ext cx="1721644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Assinatura de parcerias e projeto arquitetônico.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550319" y="1580108"/>
            <a:ext cx="157163" cy="157163"/>
          </a:xfrm>
          <a:prstGeom prst="ellipse">
            <a:avLst/>
          </a:prstGeom>
          <a:solidFill>
            <a:srgbClr val="EA580C"/>
          </a:solidFill>
          <a:ln w="18288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778919" y="1537246"/>
            <a:ext cx="1721644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NOV - DEZ / 2026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2778919" y="1762274"/>
            <a:ext cx="1721644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Fase de Captação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2778919" y="1969443"/>
            <a:ext cx="1721644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Apresentação para patrocinadores e entidades.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28625" y="2458008"/>
            <a:ext cx="157163" cy="157163"/>
          </a:xfrm>
          <a:prstGeom prst="ellipse">
            <a:avLst/>
          </a:prstGeom>
          <a:solidFill>
            <a:srgbClr val="EA580C"/>
          </a:solidFill>
          <a:ln w="18288">
            <a:solidFill>
              <a:srgbClr val="E2E8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7225" y="2415146"/>
            <a:ext cx="1721644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JAN - MAR / 2027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57225" y="2640174"/>
            <a:ext cx="1721644" cy="357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Fase de Comercialização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57225" y="3025936"/>
            <a:ext cx="1721644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Venda de espaços para expositores.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2550319" y="2458008"/>
            <a:ext cx="157163" cy="157163"/>
          </a:xfrm>
          <a:prstGeom prst="ellipse">
            <a:avLst/>
          </a:prstGeom>
          <a:solidFill>
            <a:srgbClr val="EA580C"/>
          </a:solidFill>
          <a:ln w="18288">
            <a:solidFill>
              <a:srgbClr val="E2E8F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778919" y="2415146"/>
            <a:ext cx="1721644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MAR - ABR / 2027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2778919" y="2640174"/>
            <a:ext cx="1721644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Fase de Legalização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2778919" y="2847342"/>
            <a:ext cx="1721644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Emissão de alvarás, taxas e liberações.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428625" y="3514502"/>
            <a:ext cx="157163" cy="157163"/>
          </a:xfrm>
          <a:prstGeom prst="ellipse">
            <a:avLst/>
          </a:prstGeom>
          <a:solidFill>
            <a:srgbClr val="EA580C"/>
          </a:solidFill>
          <a:ln w="18288">
            <a:solidFill>
              <a:srgbClr val="E2E8F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7225" y="3471639"/>
            <a:ext cx="1721644" cy="3929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A580C"/>
                </a:solidFill>
                <a:latin typeface="Impact" pitchFamily="34" charset="0"/>
                <a:ea typeface="Impact" pitchFamily="34" charset="-122"/>
                <a:cs typeface="Impact" pitchFamily="34" charset="-120"/>
              </a:rPr>
              <a:t>27 A 29 DE MAIO / 2027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57225" y="3893121"/>
            <a:ext cx="1721644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Execução do Evento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657225" y="4100289"/>
            <a:ext cx="1721644" cy="3599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950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Realização do 1º Festival da Linguiça de MT.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4643438" y="1451521"/>
            <a:ext cx="4071938" cy="3691979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26" name="Shape 23"/>
          <p:cNvSpPr/>
          <p:nvPr/>
        </p:nvSpPr>
        <p:spPr>
          <a:xfrm>
            <a:off x="4643438" y="1451521"/>
            <a:ext cx="57150" cy="3691979"/>
          </a:xfrm>
          <a:prstGeom prst="rect">
            <a:avLst/>
          </a:prstGeom>
          <a:solidFill>
            <a:srgbClr val="EA580C"/>
          </a:solidFill>
          <a:ln/>
        </p:spPr>
      </p:sp>
      <p:sp>
        <p:nvSpPr>
          <p:cNvPr id="27" name="Shape 24"/>
          <p:cNvSpPr/>
          <p:nvPr/>
        </p:nvSpPr>
        <p:spPr>
          <a:xfrm>
            <a:off x="4843463" y="1508671"/>
            <a:ext cx="3871913" cy="1689497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28" name="Text 25"/>
          <p:cNvSpPr/>
          <p:nvPr/>
        </p:nvSpPr>
        <p:spPr>
          <a:xfrm>
            <a:off x="4986338" y="1651546"/>
            <a:ext cx="3586163" cy="2321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A580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JUNTE-SE A NÓS</a:t>
            </a:r>
            <a:endParaRPr lang="en-US" sz="1400" dirty="0"/>
          </a:p>
        </p:txBody>
      </p:sp>
      <p:pic>
        <p:nvPicPr>
          <p:cNvPr id="2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338" y="1998018"/>
            <a:ext cx="125016" cy="142875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5197078" y="1969443"/>
            <a:ext cx="2525874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Agende uma reunião com nossa equipe</a:t>
            </a:r>
            <a:endParaRPr lang="en-US" sz="1050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338" y="2283768"/>
            <a:ext cx="125016" cy="142875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5197078" y="2255193"/>
            <a:ext cx="229543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Escolha sua cota de patrocínio ideal</a:t>
            </a:r>
            <a:endParaRPr lang="en-US" sz="1050" dirty="0"/>
          </a:p>
        </p:txBody>
      </p:sp>
      <p:pic>
        <p:nvPicPr>
          <p:cNvPr id="3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338" y="2569518"/>
            <a:ext cx="125016" cy="142875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197078" y="2540943"/>
            <a:ext cx="337542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Impulsione sua marca junto a milhares de consumidores</a:t>
            </a:r>
            <a:endParaRPr lang="en-US" sz="1050" dirty="0"/>
          </a:p>
        </p:txBody>
      </p:sp>
      <p:sp>
        <p:nvSpPr>
          <p:cNvPr id="35" name="Text 29"/>
          <p:cNvSpPr/>
          <p:nvPr/>
        </p:nvSpPr>
        <p:spPr>
          <a:xfrm>
            <a:off x="4843463" y="3312468"/>
            <a:ext cx="387191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Contato Comercial:</a:t>
            </a:r>
            <a:endParaRPr lang="en-US" sz="1100" dirty="0"/>
          </a:p>
        </p:txBody>
      </p:sp>
      <p:sp>
        <p:nvSpPr>
          <p:cNvPr id="36" name="Text 30"/>
          <p:cNvSpPr/>
          <p:nvPr/>
        </p:nvSpPr>
        <p:spPr>
          <a:xfrm>
            <a:off x="4843463" y="3548211"/>
            <a:ext cx="3871913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A580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BRAZ</a:t>
            </a:r>
            <a:endParaRPr lang="en-US" sz="1100" dirty="0"/>
          </a:p>
        </p:txBody>
      </p:sp>
      <p:sp>
        <p:nvSpPr>
          <p:cNvPr id="37" name="Text 31"/>
          <p:cNvSpPr/>
          <p:nvPr/>
        </p:nvSpPr>
        <p:spPr>
          <a:xfrm>
            <a:off x="4843463" y="3726805"/>
            <a:ext cx="387191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endParaRPr lang="en-US" sz="1150" dirty="0"/>
          </a:p>
        </p:txBody>
      </p:sp>
      <p:sp>
        <p:nvSpPr>
          <p:cNvPr id="38" name="Text 32"/>
          <p:cNvSpPr/>
          <p:nvPr/>
        </p:nvSpPr>
        <p:spPr>
          <a:xfrm>
            <a:off x="4843463" y="3905399"/>
            <a:ext cx="3871913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33415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(65) 99328-7160</a:t>
            </a:r>
            <a:endParaRPr lang="en-US" sz="1150" b="1" dirty="0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463" y="4169718"/>
            <a:ext cx="571500" cy="571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600</Words>
  <Application>Microsoft Office PowerPoint</Application>
  <PresentationFormat>Apresentação na tela (16:9)</PresentationFormat>
  <Paragraphs>111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0" baseType="lpstr">
      <vt:lpstr>Arial</vt:lpstr>
      <vt:lpstr>Helvetica Neue</vt:lpstr>
      <vt:lpstr>Impact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João Carlos Caldeira</cp:lastModifiedBy>
  <cp:revision>2</cp:revision>
  <dcterms:created xsi:type="dcterms:W3CDTF">2026-07-15T14:57:23Z</dcterms:created>
  <dcterms:modified xsi:type="dcterms:W3CDTF">2026-07-15T15:44:14Z</dcterms:modified>
</cp:coreProperties>
</file>